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9" r:id="rId1"/>
  </p:sldMasterIdLst>
  <p:sldIdLst>
    <p:sldId id="256" r:id="rId2"/>
    <p:sldId id="257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282" r:id="rId2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245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31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19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23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5123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28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8918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6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91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4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9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3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5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2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1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6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82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5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11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2255" cy="1143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82000" y="61722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1"/>
                </a:solidFill>
              </a:rPr>
              <a:t>Presented By : </a:t>
            </a:r>
            <a:r>
              <a:rPr lang="en-US" i="1" dirty="0" err="1" smtClean="0">
                <a:solidFill>
                  <a:schemeClr val="tx1"/>
                </a:solidFill>
              </a:rPr>
              <a:t>Shikhar</a:t>
            </a:r>
            <a:r>
              <a:rPr lang="en-US" i="1" dirty="0" smtClean="0">
                <a:solidFill>
                  <a:schemeClr val="tx1"/>
                </a:solidFill>
              </a:rPr>
              <a:t> Singh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14700" y="571500"/>
            <a:ext cx="537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Work Experience Project – 1 </a:t>
            </a:r>
            <a:r>
              <a:rPr lang="en-US" b="1" dirty="0" err="1" smtClean="0">
                <a:solidFill>
                  <a:schemeClr val="tx1"/>
                </a:solidFill>
              </a:rPr>
              <a:t>Atliq</a:t>
            </a:r>
            <a:r>
              <a:rPr lang="en-US" b="1" dirty="0" smtClean="0">
                <a:solidFill>
                  <a:schemeClr val="tx1"/>
                </a:solidFill>
              </a:rPr>
              <a:t> Motors EV 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9236" y="0"/>
            <a:ext cx="122012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3. List the states with negative penetration (decline) in EV sales from 2022 to 2024?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6" y="1233055"/>
            <a:ext cx="3124200" cy="266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1233055"/>
            <a:ext cx="2971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00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6164"/>
            <a:ext cx="1219200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4. What are the quarterly trends based on sales volume for the top 5 EV makers (4-wheelers) from 2022 to 2024?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93" y="1066800"/>
            <a:ext cx="1040201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39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8473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5. How do the EV sales and penetration rates in Delhi compare to Karnataka for 2024?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1828799"/>
            <a:ext cx="3505198" cy="2943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35337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13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780" y="0"/>
            <a:ext cx="1217121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6. List down the compounded annual growth rate (CAGR) in 4-wheeler units for the top 5 makers from 2022 to 2024.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762000"/>
            <a:ext cx="8610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01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9236" y="0"/>
            <a:ext cx="121920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7. List down the top 10 states that had the highest compounded annual growth rate (CAGR) from 2022 to 2024 in total vehicles sold.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284" y="1143000"/>
            <a:ext cx="768096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78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8. What are the peak and low season months for EV sales based on the data from 2022 to 2024?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47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545"/>
            <a:ext cx="122174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9. What is the projected number of EV sales (including 2-wheelers and 4 wheelers) for the top 10 states by penetration rate in 2030, based on the compounded annual growth rate (CAGR) from previous years?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524000"/>
            <a:ext cx="6229645" cy="402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49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438400"/>
            <a:ext cx="2610214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38400"/>
            <a:ext cx="2591162" cy="266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2" y="2438400"/>
            <a:ext cx="2647948" cy="266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2438400"/>
            <a:ext cx="2586171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09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2819400"/>
            <a:ext cx="1082040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5400" dirty="0" smtClean="0"/>
              <a:t>Secondary</a:t>
            </a:r>
            <a:r>
              <a:rPr lang="en-US" sz="5400" spc="-5" dirty="0" smtClean="0"/>
              <a:t> </a:t>
            </a:r>
            <a:r>
              <a:rPr lang="en-US" sz="5400" dirty="0" smtClean="0"/>
              <a:t>Research</a:t>
            </a:r>
            <a:r>
              <a:rPr lang="en-US" sz="5400" spc="-10" dirty="0" smtClean="0"/>
              <a:t> Questions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72174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1. What are the primary reasons for customers choosing 4-wheeler EVs in 2023 and 2024 (cost savings, environmental concerns, government incentives)?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6928" y="762000"/>
            <a:ext cx="12198927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1. Cost Savings: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Fuel Efficiency:</a:t>
            </a:r>
            <a:r>
              <a:rPr lang="en-US" dirty="0" smtClean="0"/>
              <a:t> EVs are far more efficient than internal combustion engine (ICE) vehicles. They consume significantly less energy per kilometer, reducing fuel expenses dramatically—especially in cities with frequent stop-and-go traffic.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Low Maintenance:</a:t>
            </a:r>
            <a:r>
              <a:rPr lang="en-US" dirty="0" smtClean="0"/>
              <a:t> EVs have fewer moving parts—no engine oil, fewer fluids, and no exhaust systems. This leads to </a:t>
            </a:r>
            <a:r>
              <a:rPr lang="en-US" b="1" dirty="0" smtClean="0"/>
              <a:t>lower maintenance costs</a:t>
            </a:r>
            <a:r>
              <a:rPr lang="en-US" dirty="0" smtClean="0"/>
              <a:t> and </a:t>
            </a:r>
            <a:r>
              <a:rPr lang="en-US" b="1" dirty="0" smtClean="0"/>
              <a:t>fewer service visits</a:t>
            </a:r>
            <a:r>
              <a:rPr lang="en-US" dirty="0" smtClean="0"/>
              <a:t>, making them more economical in the long run.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2702005"/>
            <a:ext cx="12171217" cy="17543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2. Environmental Concerns: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Zero Emissions:</a:t>
            </a:r>
            <a:r>
              <a:rPr lang="en-US" dirty="0" smtClean="0"/>
              <a:t> 4W EVs produce </a:t>
            </a:r>
            <a:r>
              <a:rPr lang="en-US" b="1" dirty="0" smtClean="0"/>
              <a:t>no tailpipe emissions</a:t>
            </a:r>
            <a:r>
              <a:rPr lang="en-US" dirty="0" smtClean="0"/>
              <a:t>, helping reduce air pollution in heavily congested urban areas. This contributes directly to better public health and environmental outcomes.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Sustainability Appeal:</a:t>
            </a:r>
            <a:r>
              <a:rPr lang="en-US" dirty="0" smtClean="0"/>
              <a:t> With rising awareness around climate change, EVs are viewed as a </a:t>
            </a:r>
            <a:r>
              <a:rPr lang="en-US" b="1" dirty="0" smtClean="0"/>
              <a:t>clean, future-ready alternative</a:t>
            </a:r>
            <a:r>
              <a:rPr lang="en-US" dirty="0" smtClean="0"/>
              <a:t> to ICE vehicles. Consumers are increasingly motivated by environmental responsibility and sustainable living.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-6928" y="4724400"/>
            <a:ext cx="12171216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3. Government Incentives: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Financial Support:</a:t>
            </a:r>
            <a:r>
              <a:rPr lang="en-US" dirty="0" smtClean="0"/>
              <a:t> Most states and the central government offer </a:t>
            </a:r>
            <a:r>
              <a:rPr lang="en-US" b="1" dirty="0" smtClean="0"/>
              <a:t>subsidies</a:t>
            </a:r>
            <a:r>
              <a:rPr lang="en-US" dirty="0" smtClean="0"/>
              <a:t>, </a:t>
            </a:r>
            <a:r>
              <a:rPr lang="en-US" b="1" dirty="0" smtClean="0"/>
              <a:t>income tax benefits</a:t>
            </a:r>
            <a:r>
              <a:rPr lang="en-US" dirty="0" smtClean="0"/>
              <a:t>, and </a:t>
            </a:r>
            <a:r>
              <a:rPr lang="en-US" b="1" dirty="0" smtClean="0"/>
              <a:t>reduced road tax</a:t>
            </a:r>
            <a:r>
              <a:rPr lang="en-US" dirty="0" smtClean="0"/>
              <a:t>, making EVs more financially accessible.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Faster Permits &amp; Registration:</a:t>
            </a:r>
            <a:r>
              <a:rPr lang="en-US" dirty="0" smtClean="0"/>
              <a:t> EV buyers benefit from </a:t>
            </a:r>
            <a:r>
              <a:rPr lang="en-US" b="1" dirty="0" smtClean="0"/>
              <a:t>priority registration</a:t>
            </a:r>
            <a:r>
              <a:rPr lang="en-US" dirty="0" smtClean="0"/>
              <a:t>, </a:t>
            </a:r>
            <a:r>
              <a:rPr lang="en-US" b="1" dirty="0" smtClean="0"/>
              <a:t>exemptions on tolls</a:t>
            </a:r>
            <a:r>
              <a:rPr lang="en-US" dirty="0" smtClean="0"/>
              <a:t>, and easier </a:t>
            </a:r>
            <a:r>
              <a:rPr lang="en-US" b="1" dirty="0" smtClean="0"/>
              <a:t>green permits</a:t>
            </a:r>
            <a:r>
              <a:rPr lang="en-US" dirty="0" smtClean="0"/>
              <a:t> in several cities, enhancing the ease of ownership and daily use.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5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657600" y="1828800"/>
            <a:ext cx="4114800" cy="2310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">
              <a:spcBef>
                <a:spcPts val="125"/>
              </a:spcBef>
              <a:spcAft>
                <a:spcPts val="0"/>
              </a:spcAft>
              <a:buClr>
                <a:srgbClr val="00FF00"/>
              </a:buClr>
              <a:buSzPts val="2750"/>
              <a:tabLst>
                <a:tab pos="469900" algn="l"/>
              </a:tabLst>
            </a:pPr>
            <a:r>
              <a:rPr lang="en-US" sz="2000" spc="-1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•Introduction</a:t>
            </a:r>
            <a:endParaRPr lang="en-US" sz="2000" dirty="0" smtClean="0">
              <a:solidFill>
                <a:schemeClr val="tx1"/>
              </a:solidFill>
              <a:effectLst/>
            </a:endParaRPr>
          </a:p>
          <a:p>
            <a:pPr marL="466344" indent="-457200">
              <a:spcBef>
                <a:spcPts val="80"/>
              </a:spcBef>
              <a:spcAft>
                <a:spcPts val="0"/>
              </a:spcAft>
              <a:tabLst>
                <a:tab pos="469900" algn="l"/>
              </a:tabLst>
            </a:pPr>
            <a:r>
              <a:rPr lang="en-US" sz="20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•Problem</a:t>
            </a:r>
            <a:r>
              <a:rPr lang="en-US" sz="2000" spc="-5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spc="-1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statement</a:t>
            </a:r>
            <a:endParaRPr lang="en-US" sz="2000" dirty="0" smtClean="0">
              <a:solidFill>
                <a:schemeClr val="tx1"/>
              </a:solidFill>
              <a:effectLst/>
            </a:endParaRPr>
          </a:p>
          <a:p>
            <a:pPr marL="466344" indent="-457200">
              <a:spcBef>
                <a:spcPts val="80"/>
              </a:spcBef>
              <a:spcAft>
                <a:spcPts val="0"/>
              </a:spcAft>
              <a:tabLst>
                <a:tab pos="469900" algn="l"/>
              </a:tabLst>
            </a:pPr>
            <a:r>
              <a:rPr lang="en-US" sz="20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•Dashboard</a:t>
            </a:r>
            <a:r>
              <a:rPr lang="en-US" sz="2000" spc="1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spc="-1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preview</a:t>
            </a:r>
            <a:endParaRPr lang="en-US" sz="2000" dirty="0" smtClean="0">
              <a:solidFill>
                <a:schemeClr val="tx1"/>
              </a:solidFill>
              <a:effectLst/>
            </a:endParaRPr>
          </a:p>
          <a:p>
            <a:pPr marL="466344" indent="-457200">
              <a:spcBef>
                <a:spcPts val="5"/>
              </a:spcBef>
              <a:spcAft>
                <a:spcPts val="0"/>
              </a:spcAft>
              <a:tabLst>
                <a:tab pos="469900" algn="l"/>
              </a:tabLst>
            </a:pPr>
            <a:r>
              <a:rPr lang="en-US" sz="20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•Primary</a:t>
            </a:r>
            <a:r>
              <a:rPr lang="en-US" sz="2000" spc="45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en-US" sz="2000" spc="7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spc="-1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  <a:endParaRPr lang="en-US" sz="2000" dirty="0" smtClean="0">
              <a:solidFill>
                <a:schemeClr val="tx1"/>
              </a:solidFill>
              <a:effectLst/>
            </a:endParaRPr>
          </a:p>
          <a:p>
            <a:pPr marL="466344" indent="-457200">
              <a:spcBef>
                <a:spcPts val="80"/>
              </a:spcBef>
              <a:spcAft>
                <a:spcPts val="0"/>
              </a:spcAft>
              <a:tabLst>
                <a:tab pos="469900" algn="l"/>
              </a:tabLst>
            </a:pPr>
            <a:r>
              <a:rPr lang="en-US" sz="20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•Secondary</a:t>
            </a:r>
            <a:r>
              <a:rPr lang="en-US" sz="2000" spc="105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en-US" sz="2000" spc="6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spc="-1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  <a:endParaRPr lang="en-US" sz="2000" dirty="0" smtClean="0">
              <a:solidFill>
                <a:schemeClr val="tx1"/>
              </a:solidFill>
              <a:effectLst/>
            </a:endParaRPr>
          </a:p>
          <a:p>
            <a:pPr marL="466344" indent="-457200">
              <a:spcBef>
                <a:spcPts val="80"/>
              </a:spcBef>
              <a:spcAft>
                <a:spcPts val="0"/>
              </a:spcAft>
              <a:tabLst>
                <a:tab pos="469900" algn="l"/>
              </a:tabLst>
            </a:pPr>
            <a:r>
              <a:rPr lang="en-US" sz="2000" spc="-1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•Recommendations</a:t>
            </a:r>
            <a:endParaRPr lang="en-US" sz="2000" dirty="0" smtClean="0">
              <a:solidFill>
                <a:schemeClr val="tx1"/>
              </a:solidFill>
              <a:effectLst/>
            </a:endParaRPr>
          </a:p>
          <a:p>
            <a:pPr marL="466344" indent="-457200">
              <a:spcBef>
                <a:spcPts val="80"/>
              </a:spcBef>
              <a:spcAft>
                <a:spcPts val="0"/>
              </a:spcAft>
              <a:tabLst>
                <a:tab pos="469900" algn="l"/>
              </a:tabLst>
            </a:pPr>
            <a:r>
              <a:rPr lang="en-US" sz="2000" spc="-1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•Conclusion</a:t>
            </a:r>
            <a:endParaRPr lang="en-US" sz="2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2. How do government incentives and subsidies impact the adoption rates of 2-wheelers and 4-wheelers? Which states in India provided most subsidies?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762000"/>
            <a:ext cx="12192000" cy="258532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2-Wheelers (2W):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Government incentives make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entry-level EVs more affordable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reducing the upfront cost gap between EVs and petrol scooters.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 subsidies (₹5,000–₹15,000 per vehicle) significantly influence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mass-market adoption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cities and semi-urban regions.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Faster registration, exemption from road tax, and free charging further increase 2W EV attractiveness for daily commuters and delivery services.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3810000"/>
            <a:ext cx="12192000" cy="20313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4-Wheelers (4W):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Central and state incentives (under </a:t>
            </a:r>
            <a:r>
              <a:rPr lang="en-US" b="1" dirty="0" smtClean="0"/>
              <a:t>FAME II</a:t>
            </a:r>
            <a:r>
              <a:rPr lang="en-US" dirty="0" smtClean="0"/>
              <a:t> and local EV policies) offer </a:t>
            </a:r>
            <a:r>
              <a:rPr lang="en-US" b="1" dirty="0" smtClean="0"/>
              <a:t>up to ₹1.5 lakh in subsidies</a:t>
            </a:r>
            <a:r>
              <a:rPr lang="en-US" dirty="0" smtClean="0"/>
              <a:t> on eligible 4W EV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These incentives reduce total cost of ownership, which is especially important given the higher upfront cost of electric cars.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Additional benefits like </a:t>
            </a:r>
            <a:r>
              <a:rPr lang="en-US" b="1" dirty="0" smtClean="0"/>
              <a:t>free parking, toll waivers</a:t>
            </a:r>
            <a:r>
              <a:rPr lang="en-US" dirty="0" smtClean="0"/>
              <a:t>, and </a:t>
            </a:r>
            <a:r>
              <a:rPr lang="en-US" b="1" dirty="0" smtClean="0"/>
              <a:t>priority registration</a:t>
            </a:r>
            <a:r>
              <a:rPr lang="en-US" dirty="0" smtClean="0"/>
              <a:t> boost adoption among urban, upper-middle-class consumers.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7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9" y="0"/>
            <a:ext cx="1219200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mtClean="0"/>
              <a:t>3. How does the availability of charging stations infrastructure correlate with the EV sales and penetration rates in the top 5 states?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838200"/>
            <a:ext cx="12194309" cy="12003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📈 Strong Positive Correlation:</a:t>
            </a:r>
            <a:endParaRPr lang="en-US" dirty="0" smtClean="0"/>
          </a:p>
          <a:p>
            <a:r>
              <a:rPr lang="en-US" dirty="0" smtClean="0"/>
              <a:t>The availability of public charging stations has shown a </a:t>
            </a:r>
            <a:r>
              <a:rPr lang="en-US" b="1" dirty="0" smtClean="0"/>
              <a:t>direct impact on EV sales and penetration</a:t>
            </a:r>
            <a:r>
              <a:rPr lang="en-US" dirty="0" smtClean="0"/>
              <a:t>, especially in the top-performing states. More chargers = more confidence to adopt EVs, especially 4-wheelers with longer ranges and intercity use.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593746"/>
              </p:ext>
            </p:extLst>
          </p:nvPr>
        </p:nvGraphicFramePr>
        <p:xfrm>
          <a:off x="10390" y="2133600"/>
          <a:ext cx="6238011" cy="4724399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2079337">
                  <a:extLst>
                    <a:ext uri="{9D8B030D-6E8A-4147-A177-3AD203B41FA5}">
                      <a16:colId xmlns:a16="http://schemas.microsoft.com/office/drawing/2014/main" val="324824026"/>
                    </a:ext>
                  </a:extLst>
                </a:gridCol>
                <a:gridCol w="2079337">
                  <a:extLst>
                    <a:ext uri="{9D8B030D-6E8A-4147-A177-3AD203B41FA5}">
                      <a16:colId xmlns:a16="http://schemas.microsoft.com/office/drawing/2014/main" val="1280593951"/>
                    </a:ext>
                  </a:extLst>
                </a:gridCol>
                <a:gridCol w="2079337">
                  <a:extLst>
                    <a:ext uri="{9D8B030D-6E8A-4147-A177-3AD203B41FA5}">
                      <a16:colId xmlns:a16="http://schemas.microsoft.com/office/drawing/2014/main" val="2316089769"/>
                    </a:ext>
                  </a:extLst>
                </a:gridCol>
              </a:tblGrid>
              <a:tr h="396260">
                <a:tc>
                  <a:txBody>
                    <a:bodyPr/>
                    <a:lstStyle/>
                    <a:p>
                      <a:r>
                        <a:rPr lang="en-US" sz="900"/>
                        <a:t>State</a:t>
                      </a:r>
                    </a:p>
                  </a:txBody>
                  <a:tcPr marL="44626" marR="44626" marT="22313" marB="22313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EV Penetration</a:t>
                      </a:r>
                    </a:p>
                  </a:txBody>
                  <a:tcPr marL="44626" marR="44626" marT="22313" marB="22313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Charging Infrastructure Highlights</a:t>
                      </a:r>
                    </a:p>
                  </a:txBody>
                  <a:tcPr marL="44626" marR="44626" marT="22313" marB="22313" anchor="ctr"/>
                </a:tc>
                <a:extLst>
                  <a:ext uri="{0D108BD9-81ED-4DB2-BD59-A6C34878D82A}">
                    <a16:rowId xmlns:a16="http://schemas.microsoft.com/office/drawing/2014/main" val="2904808947"/>
                  </a:ext>
                </a:extLst>
              </a:tr>
              <a:tr h="933033">
                <a:tc>
                  <a:txBody>
                    <a:bodyPr/>
                    <a:lstStyle/>
                    <a:p>
                      <a:r>
                        <a:rPr lang="en-US" sz="900"/>
                        <a:t>Delhi</a:t>
                      </a:r>
                    </a:p>
                  </a:txBody>
                  <a:tcPr marL="44626" marR="44626" marT="22313" marB="22313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High</a:t>
                      </a:r>
                    </a:p>
                  </a:txBody>
                  <a:tcPr marL="44626" marR="44626" marT="22313" marB="22313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Dense charging network in residential and commercial zones. EV policy mandates infra in new buildings.</a:t>
                      </a:r>
                    </a:p>
                  </a:txBody>
                  <a:tcPr marL="44626" marR="44626" marT="22313" marB="22313" anchor="ctr"/>
                </a:tc>
                <a:extLst>
                  <a:ext uri="{0D108BD9-81ED-4DB2-BD59-A6C34878D82A}">
                    <a16:rowId xmlns:a16="http://schemas.microsoft.com/office/drawing/2014/main" val="3572845556"/>
                  </a:ext>
                </a:extLst>
              </a:tr>
              <a:tr h="596007">
                <a:tc>
                  <a:txBody>
                    <a:bodyPr/>
                    <a:lstStyle/>
                    <a:p>
                      <a:r>
                        <a:rPr lang="en-US" sz="900"/>
                        <a:t>Maharashtra</a:t>
                      </a:r>
                    </a:p>
                  </a:txBody>
                  <a:tcPr marL="44626" marR="44626" marT="22313" marB="22313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High</a:t>
                      </a:r>
                    </a:p>
                  </a:txBody>
                  <a:tcPr marL="44626" marR="44626" marT="22313" marB="22313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2,000+ public chargers. Mumbai, Pune, Nagpur are EV infra hotspots.</a:t>
                      </a:r>
                    </a:p>
                  </a:txBody>
                  <a:tcPr marL="44626" marR="44626" marT="22313" marB="22313" anchor="ctr"/>
                </a:tc>
                <a:extLst>
                  <a:ext uri="{0D108BD9-81ED-4DB2-BD59-A6C34878D82A}">
                    <a16:rowId xmlns:a16="http://schemas.microsoft.com/office/drawing/2014/main" val="17711172"/>
                  </a:ext>
                </a:extLst>
              </a:tr>
              <a:tr h="933033">
                <a:tc>
                  <a:txBody>
                    <a:bodyPr/>
                    <a:lstStyle/>
                    <a:p>
                      <a:r>
                        <a:rPr lang="en-US" sz="900"/>
                        <a:t>Karnataka</a:t>
                      </a:r>
                    </a:p>
                  </a:txBody>
                  <a:tcPr marL="44626" marR="44626" marT="22313" marB="22313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High</a:t>
                      </a:r>
                    </a:p>
                  </a:txBody>
                  <a:tcPr marL="44626" marR="44626" marT="22313" marB="22313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Bengaluru leads with robust fast-charging networks and incentives for private setups.</a:t>
                      </a:r>
                    </a:p>
                  </a:txBody>
                  <a:tcPr marL="44626" marR="44626" marT="22313" marB="22313" anchor="ctr"/>
                </a:tc>
                <a:extLst>
                  <a:ext uri="{0D108BD9-81ED-4DB2-BD59-A6C34878D82A}">
                    <a16:rowId xmlns:a16="http://schemas.microsoft.com/office/drawing/2014/main" val="1623489668"/>
                  </a:ext>
                </a:extLst>
              </a:tr>
              <a:tr h="933033">
                <a:tc>
                  <a:txBody>
                    <a:bodyPr/>
                    <a:lstStyle/>
                    <a:p>
                      <a:r>
                        <a:rPr lang="en-US" sz="900"/>
                        <a:t>Tamil Nadu</a:t>
                      </a:r>
                    </a:p>
                  </a:txBody>
                  <a:tcPr marL="44626" marR="44626" marT="22313" marB="22313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Medium-High</a:t>
                      </a:r>
                    </a:p>
                  </a:txBody>
                  <a:tcPr marL="44626" marR="44626" marT="22313" marB="22313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Rapid infra rollout, especially in Chennai; major investments in manufacturing + chargers.</a:t>
                      </a:r>
                    </a:p>
                  </a:txBody>
                  <a:tcPr marL="44626" marR="44626" marT="22313" marB="22313" anchor="ctr"/>
                </a:tc>
                <a:extLst>
                  <a:ext uri="{0D108BD9-81ED-4DB2-BD59-A6C34878D82A}">
                    <a16:rowId xmlns:a16="http://schemas.microsoft.com/office/drawing/2014/main" val="1327102590"/>
                  </a:ext>
                </a:extLst>
              </a:tr>
              <a:tr h="933033">
                <a:tc>
                  <a:txBody>
                    <a:bodyPr/>
                    <a:lstStyle/>
                    <a:p>
                      <a:r>
                        <a:rPr lang="en-US" sz="900"/>
                        <a:t>Gujarat</a:t>
                      </a:r>
                    </a:p>
                  </a:txBody>
                  <a:tcPr marL="44626" marR="44626" marT="22313" marB="22313" anchor="ctr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Medium-High</a:t>
                      </a:r>
                    </a:p>
                  </a:txBody>
                  <a:tcPr marL="44626" marR="44626" marT="22313" marB="22313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Focus on tier-2 cities, with state-led infra expansion in collaboration with DISCOMs.</a:t>
                      </a:r>
                    </a:p>
                  </a:txBody>
                  <a:tcPr marL="44626" marR="44626" marT="22313" marB="22313" anchor="ctr"/>
                </a:tc>
                <a:extLst>
                  <a:ext uri="{0D108BD9-81ED-4DB2-BD59-A6C34878D82A}">
                    <a16:rowId xmlns:a16="http://schemas.microsoft.com/office/drawing/2014/main" val="99732776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324600" y="2133600"/>
            <a:ext cx="5867400" cy="23083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/>
              <a:t>🔍 Key Insights: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4W EVs are more sensitive to charging infrastructure</a:t>
            </a:r>
            <a:r>
              <a:rPr lang="en-US" sz="1600" dirty="0" smtClean="0"/>
              <a:t> availability than 2W, as range anxiety is a greater concern.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States that </a:t>
            </a:r>
            <a:r>
              <a:rPr lang="en-US" sz="1600" b="1" dirty="0" smtClean="0"/>
              <a:t>proactively planned charging infrastructure</a:t>
            </a:r>
            <a:r>
              <a:rPr lang="en-US" sz="1600" dirty="0" smtClean="0"/>
              <a:t> saw </a:t>
            </a:r>
            <a:r>
              <a:rPr lang="en-US" sz="1600" b="1" dirty="0" smtClean="0"/>
              <a:t>faster EV adoption</a:t>
            </a:r>
            <a:r>
              <a:rPr lang="en-US" sz="1600" dirty="0" smtClean="0"/>
              <a:t> and consumer confidence.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Government-private partnerships (e.g., Tata Power, </a:t>
            </a:r>
            <a:r>
              <a:rPr lang="en-US" sz="1600" dirty="0" err="1" smtClean="0"/>
              <a:t>Ather</a:t>
            </a:r>
            <a:r>
              <a:rPr lang="en-US" sz="1600" dirty="0" smtClean="0"/>
              <a:t> Grid, </a:t>
            </a:r>
            <a:r>
              <a:rPr lang="en-US" sz="1600" dirty="0" err="1" smtClean="0"/>
              <a:t>Fortum</a:t>
            </a:r>
            <a:r>
              <a:rPr lang="en-US" sz="1600" dirty="0" smtClean="0"/>
              <a:t>) are crucial in scaling infra alongside adoption.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6343073" y="4876800"/>
            <a:ext cx="5848927" cy="1754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🧠 Conclusion:</a:t>
            </a:r>
            <a:endParaRPr lang="en-US" dirty="0" smtClean="0"/>
          </a:p>
          <a:p>
            <a:r>
              <a:rPr lang="en-US" dirty="0" smtClean="0"/>
              <a:t>Charging infrastructure is a </a:t>
            </a:r>
            <a:r>
              <a:rPr lang="en-US" b="1" dirty="0" smtClean="0"/>
              <a:t>critical enabler</a:t>
            </a:r>
            <a:r>
              <a:rPr lang="en-US" dirty="0" smtClean="0"/>
              <a:t> for EV growth. Top states demonstrate that </a:t>
            </a:r>
            <a:r>
              <a:rPr lang="en-US" b="1" dirty="0" smtClean="0"/>
              <a:t>investment in charging stations directly supports higher EV penetration</a:t>
            </a:r>
            <a:r>
              <a:rPr lang="en-US" dirty="0" smtClean="0"/>
              <a:t>, especially for 4-wheelers in urban and </a:t>
            </a:r>
            <a:r>
              <a:rPr lang="en-US" dirty="0" err="1" smtClean="0"/>
              <a:t>peri</a:t>
            </a:r>
            <a:r>
              <a:rPr lang="en-US" dirty="0" smtClean="0"/>
              <a:t>-urban areas.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22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8" y="0"/>
            <a:ext cx="1218969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4. Who should be the brand ambassador if </a:t>
            </a:r>
            <a:r>
              <a:rPr lang="en-US" dirty="0" err="1" smtClean="0"/>
              <a:t>AtliQ</a:t>
            </a:r>
            <a:r>
              <a:rPr lang="en-US" dirty="0" smtClean="0"/>
              <a:t> Motors launches their EV/Hybrid vehicles in India and why?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307" y="609601"/>
            <a:ext cx="12189691" cy="28007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/>
              <a:t>🔹 Why MS </a:t>
            </a:r>
            <a:r>
              <a:rPr lang="en-US" sz="1600" b="1" dirty="0" err="1" smtClean="0"/>
              <a:t>Dhoni</a:t>
            </a:r>
            <a:r>
              <a:rPr lang="en-US" sz="1600" b="1" dirty="0" smtClean="0"/>
              <a:t>?</a:t>
            </a:r>
          </a:p>
          <a:p>
            <a:endParaRPr lang="en-US" sz="1600" dirty="0" smtClean="0"/>
          </a:p>
          <a:p>
            <a:pPr>
              <a:buFont typeface="+mj-lt"/>
              <a:buAutoNum type="arabicPeriod"/>
            </a:pPr>
            <a:r>
              <a:rPr lang="en-US" sz="1600" b="1" dirty="0" smtClean="0"/>
              <a:t>Trust + Relatability Across India: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err="1" smtClean="0"/>
              <a:t>Dhoni</a:t>
            </a:r>
            <a:r>
              <a:rPr lang="en-US" sz="1600" dirty="0" smtClean="0"/>
              <a:t> has immense fan following across both </a:t>
            </a:r>
            <a:r>
              <a:rPr lang="en-US" sz="1600" b="1" dirty="0" smtClean="0"/>
              <a:t>urban and rural India</a:t>
            </a:r>
            <a:r>
              <a:rPr lang="en-US" sz="1600" dirty="0" smtClean="0"/>
              <a:t>. His image is built on </a:t>
            </a:r>
            <a:r>
              <a:rPr lang="en-US" sz="1600" b="1" dirty="0" smtClean="0"/>
              <a:t>calm leadership, reliability, and discipline</a:t>
            </a:r>
            <a:r>
              <a:rPr lang="en-US" sz="1600" dirty="0" smtClean="0"/>
              <a:t>, which perfectly reflects what </a:t>
            </a:r>
            <a:r>
              <a:rPr lang="en-US" sz="1600" dirty="0" err="1" smtClean="0"/>
              <a:t>AtliQ</a:t>
            </a:r>
            <a:r>
              <a:rPr lang="en-US" sz="1600" dirty="0" smtClean="0"/>
              <a:t> Motors may want to convey—</a:t>
            </a:r>
            <a:r>
              <a:rPr lang="en-US" sz="1600" b="1" dirty="0" smtClean="0"/>
              <a:t>trustworthy and future-ready mobility</a:t>
            </a:r>
            <a:r>
              <a:rPr lang="en-US" sz="1600" dirty="0" smtClean="0"/>
              <a:t>.</a:t>
            </a:r>
          </a:p>
          <a:p>
            <a:pPr>
              <a:buFont typeface="+mj-lt"/>
              <a:buAutoNum type="arabicPeriod"/>
            </a:pPr>
            <a:r>
              <a:rPr lang="en-US" sz="1600" b="1" dirty="0" smtClean="0"/>
              <a:t>Sustainable Lifestyle Advocate: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err="1" smtClean="0"/>
              <a:t>Dhoni</a:t>
            </a:r>
            <a:r>
              <a:rPr lang="en-US" sz="1600" dirty="0" smtClean="0"/>
              <a:t> is known for his </a:t>
            </a:r>
            <a:r>
              <a:rPr lang="en-US" sz="1600" b="1" dirty="0" smtClean="0"/>
              <a:t>eco-conscious habits</a:t>
            </a:r>
            <a:r>
              <a:rPr lang="en-US" sz="1600" dirty="0" smtClean="0"/>
              <a:t> and owns </a:t>
            </a:r>
            <a:r>
              <a:rPr lang="en-US" sz="1600" b="1" dirty="0" smtClean="0"/>
              <a:t>electric vehicles and vintage EV-converted cars</a:t>
            </a:r>
            <a:r>
              <a:rPr lang="en-US" sz="1600" dirty="0" smtClean="0"/>
              <a:t>, making him a </a:t>
            </a:r>
            <a:r>
              <a:rPr lang="en-US" sz="1600" b="1" dirty="0" smtClean="0"/>
              <a:t>genuine fit</a:t>
            </a:r>
            <a:r>
              <a:rPr lang="en-US" sz="1600" dirty="0" smtClean="0"/>
              <a:t> for a green brand.</a:t>
            </a:r>
          </a:p>
          <a:p>
            <a:pPr>
              <a:buFont typeface="+mj-lt"/>
              <a:buAutoNum type="arabicPeriod"/>
            </a:pPr>
            <a:r>
              <a:rPr lang="en-US" sz="1600" b="1" dirty="0" smtClean="0"/>
              <a:t>Cross-Segment Appeal: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He resonates with </a:t>
            </a:r>
            <a:r>
              <a:rPr lang="en-US" sz="1600" b="1" dirty="0" smtClean="0"/>
              <a:t>youth, middle-class families, and aspirational India</a:t>
            </a:r>
            <a:r>
              <a:rPr lang="en-US" sz="1600" dirty="0" smtClean="0"/>
              <a:t>, bridging the </a:t>
            </a:r>
            <a:r>
              <a:rPr lang="en-US" sz="1600" b="1" dirty="0" smtClean="0"/>
              <a:t>mass premium and affordable EV segments</a:t>
            </a:r>
            <a:r>
              <a:rPr lang="en-US" sz="1600" dirty="0" smtClean="0"/>
              <a:t>—ideal for both 2W and 4W models.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0" y="3962400"/>
            <a:ext cx="12191998" cy="280076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/>
              <a:t>🔹 Why </a:t>
            </a:r>
            <a:r>
              <a:rPr lang="en-US" sz="1600" b="1" dirty="0" err="1" smtClean="0"/>
              <a:t>Virat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Kohli</a:t>
            </a:r>
            <a:r>
              <a:rPr lang="en-US" sz="1600" b="1" dirty="0" smtClean="0"/>
              <a:t>?</a:t>
            </a:r>
          </a:p>
          <a:p>
            <a:endParaRPr lang="en-US" sz="1600" dirty="0" smtClean="0"/>
          </a:p>
          <a:p>
            <a:pPr>
              <a:buFont typeface="+mj-lt"/>
              <a:buAutoNum type="arabicPeriod"/>
            </a:pPr>
            <a:r>
              <a:rPr lang="en-US" sz="1600" b="1" dirty="0" smtClean="0"/>
              <a:t>Massive Pan-India Appeal: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As one of India's most recognized and trusted public figures, </a:t>
            </a:r>
            <a:r>
              <a:rPr lang="en-US" sz="1600" dirty="0" err="1" smtClean="0"/>
              <a:t>Virat</a:t>
            </a:r>
            <a:r>
              <a:rPr lang="en-US" sz="1600" dirty="0" smtClean="0"/>
              <a:t> </a:t>
            </a:r>
            <a:r>
              <a:rPr lang="en-US" sz="1600" dirty="0" err="1" smtClean="0"/>
              <a:t>Kohli</a:t>
            </a:r>
            <a:r>
              <a:rPr lang="en-US" sz="1600" dirty="0" smtClean="0"/>
              <a:t> connects with urban and youth audiences—ideal for a modern, tech-driven EV brand.</a:t>
            </a:r>
          </a:p>
          <a:p>
            <a:pPr>
              <a:buFont typeface="+mj-lt"/>
              <a:buAutoNum type="arabicPeriod"/>
            </a:pPr>
            <a:r>
              <a:rPr lang="en-US" sz="1600" b="1" dirty="0" smtClean="0"/>
              <a:t>Sustainability Alignment: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err="1" smtClean="0"/>
              <a:t>Kohli</a:t>
            </a:r>
            <a:r>
              <a:rPr lang="en-US" sz="1600" dirty="0" smtClean="0"/>
              <a:t> has been publicly vocal about </a:t>
            </a:r>
            <a:r>
              <a:rPr lang="en-US" sz="1600" b="1" dirty="0" smtClean="0"/>
              <a:t>fitness, minimalism, and sustainable living</a:t>
            </a:r>
            <a:r>
              <a:rPr lang="en-US" sz="1600" dirty="0" smtClean="0"/>
              <a:t>, making him a credible face for an eco-conscious EV initiative.</a:t>
            </a:r>
          </a:p>
          <a:p>
            <a:pPr>
              <a:buFont typeface="+mj-lt"/>
              <a:buAutoNum type="arabicPeriod"/>
            </a:pPr>
            <a:r>
              <a:rPr lang="en-US" sz="1600" b="1" dirty="0" smtClean="0"/>
              <a:t>Premium + Sporty Image: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His personal brand resonates with </a:t>
            </a:r>
            <a:r>
              <a:rPr lang="en-US" sz="1600" b="1" dirty="0" smtClean="0"/>
              <a:t>performance, style, and responsibility</a:t>
            </a:r>
            <a:r>
              <a:rPr lang="en-US" sz="1600" dirty="0" smtClean="0"/>
              <a:t>—exactly the positioning </a:t>
            </a:r>
            <a:r>
              <a:rPr lang="en-US" sz="1600" dirty="0" err="1" smtClean="0"/>
              <a:t>AtliQ</a:t>
            </a:r>
            <a:r>
              <a:rPr lang="en-US" sz="1600" dirty="0" smtClean="0"/>
              <a:t> Motors would want for its EV/Hybrid lineup.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76535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9" y="16164"/>
            <a:ext cx="121920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5. Which state of India is ideal to start the manufacturing unit? (Based on subsidies provided, ease of doing business, stability in governance etc.)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18" y="1371600"/>
            <a:ext cx="10510981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/>
              <a:t>Here’s a summary of the ideal states for starting a manufacturing unit in India:</a:t>
            </a:r>
          </a:p>
          <a:p>
            <a:pPr>
              <a:buFont typeface="+mj-lt"/>
              <a:buAutoNum type="arabicPeriod"/>
            </a:pPr>
            <a:r>
              <a:rPr lang="en-US" sz="1600" b="1" dirty="0" smtClean="0"/>
              <a:t>Gujarat</a:t>
            </a:r>
            <a:r>
              <a:rPr lang="en-US" sz="1600" dirty="0" smtClean="0"/>
              <a:t>: Top choice for ease of doing business, investor-friendly policies, strong infrastructure, and stable governance.</a:t>
            </a:r>
          </a:p>
          <a:p>
            <a:pPr>
              <a:buFont typeface="+mj-lt"/>
              <a:buAutoNum type="arabicPeriod"/>
            </a:pPr>
            <a:r>
              <a:rPr lang="en-US" sz="1600" b="1" dirty="0" smtClean="0"/>
              <a:t>Maharashtra</a:t>
            </a:r>
            <a:r>
              <a:rPr lang="en-US" sz="1600" dirty="0" smtClean="0"/>
              <a:t>: Strong industrial base, good incentives, excellent infrastructure, and business-friendly policies.</a:t>
            </a:r>
          </a:p>
          <a:p>
            <a:pPr>
              <a:buFont typeface="+mj-lt"/>
              <a:buAutoNum type="arabicPeriod"/>
            </a:pPr>
            <a:r>
              <a:rPr lang="en-US" sz="1600" b="1" dirty="0" smtClean="0"/>
              <a:t>Tamil Nadu</a:t>
            </a:r>
            <a:r>
              <a:rPr lang="en-US" sz="1600" dirty="0" smtClean="0"/>
              <a:t>: High ease of doing business, incentives for manufacturing, excellent infrastructure, and stable governance.</a:t>
            </a:r>
          </a:p>
          <a:p>
            <a:pPr>
              <a:buFont typeface="+mj-lt"/>
              <a:buAutoNum type="arabicPeriod"/>
            </a:pPr>
            <a:r>
              <a:rPr lang="en-US" sz="1600" b="1" dirty="0" smtClean="0"/>
              <a:t>Karnataka</a:t>
            </a:r>
            <a:r>
              <a:rPr lang="en-US" sz="1600" dirty="0" smtClean="0"/>
              <a:t>: Business-friendly, offers incentives for R&amp;D and manufacturing, strong infrastructure, and good governance.</a:t>
            </a:r>
          </a:p>
          <a:p>
            <a:pPr>
              <a:buFont typeface="+mj-lt"/>
              <a:buAutoNum type="arabicPeriod"/>
            </a:pPr>
            <a:r>
              <a:rPr lang="en-US" sz="1600" b="1" dirty="0" smtClean="0"/>
              <a:t>Andhra Pradesh</a:t>
            </a:r>
            <a:r>
              <a:rPr lang="en-US" sz="1600" dirty="0" smtClean="0"/>
              <a:t>: Emerging as a top state with ease of doing business, good incentives, and strong governance.</a:t>
            </a:r>
          </a:p>
          <a:p>
            <a:pPr>
              <a:buFont typeface="+mj-lt"/>
              <a:buAutoNum type="arabicPeriod"/>
            </a:pPr>
            <a:r>
              <a:rPr lang="en-US" sz="1600" b="1" dirty="0" smtClean="0"/>
              <a:t>Uttar Pradesh</a:t>
            </a:r>
            <a:r>
              <a:rPr lang="en-US" sz="1600" dirty="0" smtClean="0"/>
              <a:t>: Improving business environment, incentives for various sectors, and growing infrastructure.</a:t>
            </a:r>
          </a:p>
          <a:p>
            <a:r>
              <a:rPr lang="en-US" sz="1600" dirty="0" smtClean="0"/>
              <a:t>These states offer a combination of subsidies, ease of doing business, and stable governance, making them favorable for setting up manufacturing units.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4283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 rot="10800000" flipV="1">
            <a:off x="0" y="659011"/>
            <a:ext cx="10668000" cy="1477328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 in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Delhi, Maharashtra, and Karnataka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high EV penetration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initially on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4W segment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urban charging infra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Partner with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 governments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localized incentives and marketing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6. Your top 3 recommendations for </a:t>
            </a:r>
            <a:r>
              <a:rPr lang="en-US" dirty="0" err="1" smtClean="0"/>
              <a:t>AtliQ</a:t>
            </a:r>
            <a:r>
              <a:rPr lang="en-US" dirty="0" smtClean="0"/>
              <a:t> Motors.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3276600"/>
            <a:ext cx="12192000" cy="14773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✅ Conclusion (Short)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EV Growth</a:t>
            </a:r>
            <a:r>
              <a:rPr lang="en-US" dirty="0" smtClean="0"/>
              <a:t>: India’s EV market is growing fast, with a total CAGR of </a:t>
            </a:r>
            <a:r>
              <a:rPr lang="en-US" b="1" dirty="0" smtClean="0"/>
              <a:t>13.56%</a:t>
            </a:r>
            <a:r>
              <a:rPr lang="en-US" dirty="0" smtClean="0"/>
              <a:t> from 2022–2024.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Top States</a:t>
            </a:r>
            <a:r>
              <a:rPr lang="en-US" dirty="0" smtClean="0"/>
              <a:t>: Delhi, Maharashtra, and Karnataka lead in EV sales and penetration.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Key Drivers</a:t>
            </a:r>
            <a:r>
              <a:rPr lang="en-US" dirty="0" smtClean="0"/>
              <a:t>: Government subsidies, fuel savings, and better charging infrastructure drive adoption.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Opportunity</a:t>
            </a:r>
            <a:r>
              <a:rPr lang="en-US" dirty="0" smtClean="0"/>
              <a:t>: Huge revenue potential by 2030, especially in 2-wheeler EVs.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55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3600" y="152400"/>
            <a:ext cx="7543800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AtliQ</a:t>
            </a:r>
            <a:r>
              <a:rPr lang="en-US" sz="2800" dirty="0" smtClean="0">
                <a:solidFill>
                  <a:schemeClr val="tx1"/>
                </a:solidFill>
              </a:rPr>
              <a:t> Motors: Strategic Expansion into India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57400" y="949036"/>
            <a:ext cx="76500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🏢</a:t>
            </a:r>
            <a:r>
              <a:rPr lang="en-US" sz="1400" b="1" dirty="0" smtClean="0">
                <a:solidFill>
                  <a:schemeClr val="tx1"/>
                </a:solidFill>
              </a:rPr>
              <a:t>Company Overview:</a:t>
            </a:r>
          </a:p>
          <a:p>
            <a:endParaRPr lang="en-US" sz="1400" b="1" dirty="0" smtClean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</a:rPr>
              <a:t>AtliQ</a:t>
            </a:r>
            <a:r>
              <a:rPr lang="en-US" sz="1400" b="1" dirty="0" smtClean="0">
                <a:solidFill>
                  <a:schemeClr val="tx1"/>
                </a:solidFill>
              </a:rPr>
              <a:t> Motors</a:t>
            </a:r>
            <a:r>
              <a:rPr lang="en-US" sz="1400" dirty="0" smtClean="0">
                <a:solidFill>
                  <a:schemeClr val="tx1"/>
                </a:solidFill>
              </a:rPr>
              <a:t> is a U.S.-based automotive leader, renowned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Cutting-edge </a:t>
            </a:r>
            <a:r>
              <a:rPr lang="en-US" sz="1400" b="1" dirty="0" smtClean="0">
                <a:solidFill>
                  <a:schemeClr val="tx1"/>
                </a:solidFill>
              </a:rPr>
              <a:t>Electric Vehicles (EVs)</a:t>
            </a:r>
            <a:r>
              <a:rPr lang="en-US" sz="1400" dirty="0" smtClean="0">
                <a:solidFill>
                  <a:schemeClr val="tx1"/>
                </a:solidFill>
              </a:rPr>
              <a:t> and </a:t>
            </a:r>
            <a:r>
              <a:rPr lang="en-US" sz="1400" b="1" dirty="0" smtClean="0">
                <a:solidFill>
                  <a:schemeClr val="tx1"/>
                </a:solidFill>
              </a:rPr>
              <a:t>Hybrid Technology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A strong focus on </a:t>
            </a:r>
            <a:r>
              <a:rPr lang="en-US" sz="1400" b="1" dirty="0" smtClean="0">
                <a:solidFill>
                  <a:schemeClr val="tx1"/>
                </a:solidFill>
              </a:rPr>
              <a:t>sustainability</a:t>
            </a:r>
            <a:r>
              <a:rPr lang="en-US" sz="1400" dirty="0" smtClean="0">
                <a:solidFill>
                  <a:schemeClr val="tx1"/>
                </a:solidFill>
              </a:rPr>
              <a:t>, </a:t>
            </a:r>
            <a:r>
              <a:rPr lang="en-US" sz="1400" b="1" dirty="0" smtClean="0">
                <a:solidFill>
                  <a:schemeClr val="tx1"/>
                </a:solidFill>
              </a:rPr>
              <a:t>performance</a:t>
            </a:r>
            <a:r>
              <a:rPr lang="en-US" sz="1400" dirty="0" smtClean="0">
                <a:solidFill>
                  <a:schemeClr val="tx1"/>
                </a:solidFill>
              </a:rPr>
              <a:t>, and </a:t>
            </a:r>
            <a:r>
              <a:rPr lang="en-US" sz="1400" b="1" dirty="0" smtClean="0">
                <a:solidFill>
                  <a:schemeClr val="tx1"/>
                </a:solidFill>
              </a:rPr>
              <a:t>innovation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Currently holds a </a:t>
            </a:r>
            <a:r>
              <a:rPr lang="en-US" sz="1400" b="1" dirty="0" smtClean="0">
                <a:solidFill>
                  <a:schemeClr val="tx1"/>
                </a:solidFill>
              </a:rPr>
              <a:t>25% market share</a:t>
            </a:r>
            <a:r>
              <a:rPr lang="en-US" sz="1400" dirty="0" smtClean="0">
                <a:solidFill>
                  <a:schemeClr val="tx1"/>
                </a:solidFill>
              </a:rPr>
              <a:t> in the North American EV/hybrid vehicle segment.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57400" y="3021925"/>
            <a:ext cx="7620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tx1"/>
                </a:solidFill>
              </a:rPr>
              <a:t>🌍 Why India?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India presents a </a:t>
            </a:r>
            <a:r>
              <a:rPr lang="en-US" sz="1400" b="1" dirty="0" smtClean="0">
                <a:solidFill>
                  <a:schemeClr val="tx1"/>
                </a:solidFill>
              </a:rPr>
              <a:t>rapidly growing EV market</a:t>
            </a:r>
            <a:r>
              <a:rPr lang="en-US" sz="1400" dirty="0" smtClean="0">
                <a:solidFill>
                  <a:schemeClr val="tx1"/>
                </a:solidFill>
              </a:rPr>
              <a:t>, driven by: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Government initiatives and incentives.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Rising consumer interest in sustainable transport.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tx1"/>
                </a:solidFill>
              </a:rPr>
              <a:t>AtliQ</a:t>
            </a:r>
            <a:r>
              <a:rPr lang="en-US" sz="1400" dirty="0" smtClean="0">
                <a:solidFill>
                  <a:schemeClr val="tx1"/>
                </a:solidFill>
              </a:rPr>
              <a:t> Motors' market share in India is </a:t>
            </a:r>
            <a:r>
              <a:rPr lang="en-US" sz="1400" b="1" dirty="0" smtClean="0">
                <a:solidFill>
                  <a:schemeClr val="tx1"/>
                </a:solidFill>
              </a:rPr>
              <a:t>currently below 2%</a:t>
            </a:r>
            <a:r>
              <a:rPr lang="en-US" sz="1400" dirty="0" smtClean="0">
                <a:solidFill>
                  <a:schemeClr val="tx1"/>
                </a:solidFill>
              </a:rPr>
              <a:t>, indicating </a:t>
            </a:r>
            <a:r>
              <a:rPr lang="en-US" sz="1400" b="1" dirty="0" smtClean="0">
                <a:solidFill>
                  <a:schemeClr val="tx1"/>
                </a:solidFill>
              </a:rPr>
              <a:t>huge growth potential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33600" y="4792415"/>
            <a:ext cx="7543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tx1"/>
                </a:solidFill>
              </a:rPr>
              <a:t>🚀 Expansion Strategy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Plan to </a:t>
            </a:r>
            <a:r>
              <a:rPr lang="en-US" sz="1400" b="1" dirty="0" smtClean="0">
                <a:solidFill>
                  <a:schemeClr val="tx1"/>
                </a:solidFill>
              </a:rPr>
              <a:t>introduce bestselling EV and hybrid models</a:t>
            </a:r>
            <a:r>
              <a:rPr lang="en-US" sz="1400" dirty="0" smtClean="0">
                <a:solidFill>
                  <a:schemeClr val="tx1"/>
                </a:solidFill>
              </a:rPr>
              <a:t> to the Indian market.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The goal: </a:t>
            </a:r>
            <a:r>
              <a:rPr lang="en-US" sz="1400" b="1" dirty="0" smtClean="0">
                <a:solidFill>
                  <a:schemeClr val="tx1"/>
                </a:solidFill>
              </a:rPr>
              <a:t>Increase presence</a:t>
            </a:r>
            <a:r>
              <a:rPr lang="en-US" sz="1400" dirty="0" smtClean="0">
                <a:solidFill>
                  <a:schemeClr val="tx1"/>
                </a:solidFill>
              </a:rPr>
              <a:t>, </a:t>
            </a:r>
            <a:r>
              <a:rPr lang="en-US" sz="1400" b="1" dirty="0" smtClean="0">
                <a:solidFill>
                  <a:schemeClr val="tx1"/>
                </a:solidFill>
              </a:rPr>
              <a:t>capture market share</a:t>
            </a:r>
            <a:r>
              <a:rPr lang="en-US" sz="1400" dirty="0" smtClean="0">
                <a:solidFill>
                  <a:schemeClr val="tx1"/>
                </a:solidFill>
              </a:rPr>
              <a:t>, and </a:t>
            </a:r>
            <a:r>
              <a:rPr lang="en-US" sz="1400" b="1" dirty="0" smtClean="0">
                <a:solidFill>
                  <a:schemeClr val="tx1"/>
                </a:solidFill>
              </a:rPr>
              <a:t>compete with local and global EV manufacturers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38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228600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🧠 Leadership Insight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Bruce </a:t>
            </a:r>
            <a:r>
              <a:rPr lang="en-US" b="1" dirty="0" err="1" smtClean="0">
                <a:solidFill>
                  <a:schemeClr val="tx1"/>
                </a:solidFill>
              </a:rPr>
              <a:t>Haryali</a:t>
            </a:r>
            <a:r>
              <a:rPr lang="en-US" dirty="0" smtClean="0">
                <a:solidFill>
                  <a:schemeClr val="tx1"/>
                </a:solidFill>
              </a:rPr>
              <a:t>, Chief of </a:t>
            </a:r>
            <a:r>
              <a:rPr lang="en-US" dirty="0" err="1" smtClean="0">
                <a:solidFill>
                  <a:schemeClr val="tx1"/>
                </a:solidFill>
              </a:rPr>
              <a:t>AtliQ</a:t>
            </a:r>
            <a:r>
              <a:rPr lang="en-US" dirty="0" smtClean="0">
                <a:solidFill>
                  <a:schemeClr val="tx1"/>
                </a:solidFill>
              </a:rPr>
              <a:t> Motors India, is leading the expansion effort.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He emphasizes the need for a </a:t>
            </a:r>
            <a:r>
              <a:rPr lang="en-US" b="1" dirty="0" smtClean="0">
                <a:solidFill>
                  <a:schemeClr val="tx1"/>
                </a:solidFill>
              </a:rPr>
              <a:t>data-driven market strategy</a:t>
            </a:r>
            <a:r>
              <a:rPr lang="en-US" dirty="0" smtClean="0">
                <a:solidFill>
                  <a:schemeClr val="tx1"/>
                </a:solidFill>
              </a:rPr>
              <a:t> before launching.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52600" y="1981200"/>
            <a:ext cx="8229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📈 Data-Driven Decision Making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 comprehensive </a:t>
            </a:r>
            <a:r>
              <a:rPr lang="en-US" b="1" dirty="0" smtClean="0">
                <a:solidFill>
                  <a:schemeClr val="tx1"/>
                </a:solidFill>
              </a:rPr>
              <a:t>market research initiative</a:t>
            </a:r>
            <a:r>
              <a:rPr lang="en-US" dirty="0" smtClean="0">
                <a:solidFill>
                  <a:schemeClr val="tx1"/>
                </a:solidFill>
              </a:rPr>
              <a:t> was launched to study: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Current EV/hybrid adoption trends.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Competitive landscape.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Consumer behavior and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 task was assigned to the </a:t>
            </a:r>
            <a:r>
              <a:rPr lang="en-US" b="1" dirty="0" smtClean="0">
                <a:solidFill>
                  <a:schemeClr val="tx1"/>
                </a:solidFill>
              </a:rPr>
              <a:t>Data Analytics Team</a:t>
            </a:r>
            <a:r>
              <a:rPr lang="en-US" dirty="0" smtClean="0">
                <a:solidFill>
                  <a:schemeClr val="tx1"/>
                </a:solidFill>
              </a:rPr>
              <a:t> at </a:t>
            </a:r>
            <a:r>
              <a:rPr lang="en-US" dirty="0" err="1" smtClean="0">
                <a:solidFill>
                  <a:schemeClr val="tx1"/>
                </a:solidFill>
              </a:rPr>
              <a:t>AtliQ</a:t>
            </a:r>
            <a:r>
              <a:rPr lang="en-US" dirty="0" smtClean="0">
                <a:solidFill>
                  <a:schemeClr val="tx1"/>
                </a:solidFill>
              </a:rPr>
              <a:t> Motors.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76400" y="4114800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👨‍💻 Meet the Analyst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Peter Pandey</a:t>
            </a:r>
            <a:r>
              <a:rPr lang="en-US" dirty="0" smtClean="0">
                <a:solidFill>
                  <a:schemeClr val="tx1"/>
                </a:solidFill>
              </a:rPr>
              <a:t>, a skilled data analyst on the team,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Responsible for compiling and analyzing relevant Indian market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Expected to deliver </a:t>
            </a:r>
            <a:r>
              <a:rPr lang="en-US" b="1" dirty="0" smtClean="0">
                <a:solidFill>
                  <a:schemeClr val="tx1"/>
                </a:solidFill>
              </a:rPr>
              <a:t>insights</a:t>
            </a:r>
            <a:r>
              <a:rPr lang="en-US" dirty="0" smtClean="0">
                <a:solidFill>
                  <a:schemeClr val="tx1"/>
                </a:solidFill>
              </a:rPr>
              <a:t> to guide </a:t>
            </a:r>
            <a:r>
              <a:rPr lang="en-US" dirty="0" err="1" smtClean="0">
                <a:solidFill>
                  <a:schemeClr val="tx1"/>
                </a:solidFill>
              </a:rPr>
              <a:t>AtliQ’s</a:t>
            </a:r>
            <a:r>
              <a:rPr lang="en-US" dirty="0" smtClean="0">
                <a:solidFill>
                  <a:schemeClr val="tx1"/>
                </a:solidFill>
              </a:rPr>
              <a:t> expansion roadmap.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657175"/>
              </p:ext>
            </p:extLst>
          </p:nvPr>
        </p:nvGraphicFramePr>
        <p:xfrm>
          <a:off x="4038600" y="5694526"/>
          <a:ext cx="12573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Packager Shell Object" showAsIcon="1" r:id="rId3" imgW="1257840" imgH="437400" progId="Package">
                  <p:embed/>
                </p:oleObj>
              </mc:Choice>
              <mc:Fallback>
                <p:oleObj name="Packager Shell Object" showAsIcon="1" r:id="rId3" imgW="1257840" imgH="437400" progId="Package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8600" y="5694526"/>
                        <a:ext cx="12573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1676400" y="5680548"/>
            <a:ext cx="2547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effectLst/>
              </a:rPr>
              <a:t>• Problem Statements: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7507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693" y="-52874"/>
            <a:ext cx="12441386" cy="69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27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167" y="-57637"/>
            <a:ext cx="12422334" cy="69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67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2286000"/>
            <a:ext cx="1097280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chemeClr val="tx1"/>
                </a:solidFill>
              </a:rPr>
              <a:t>Preliminary</a:t>
            </a:r>
            <a:r>
              <a:rPr lang="en-US" sz="5400" spc="-10" dirty="0" smtClean="0">
                <a:solidFill>
                  <a:schemeClr val="tx1"/>
                </a:solidFill>
              </a:rPr>
              <a:t> </a:t>
            </a:r>
            <a:r>
              <a:rPr lang="en-US" sz="5400" dirty="0" smtClean="0">
                <a:solidFill>
                  <a:schemeClr val="tx1"/>
                </a:solidFill>
              </a:rPr>
              <a:t>Research</a:t>
            </a:r>
            <a:r>
              <a:rPr lang="en-US" sz="5400" spc="-15" dirty="0" smtClean="0">
                <a:solidFill>
                  <a:schemeClr val="tx1"/>
                </a:solidFill>
              </a:rPr>
              <a:t> </a:t>
            </a:r>
            <a:r>
              <a:rPr lang="en-US" sz="5400" spc="-10" dirty="0" smtClean="0">
                <a:solidFill>
                  <a:schemeClr val="tx1"/>
                </a:solidFill>
              </a:rPr>
              <a:t>Questions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970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52400"/>
            <a:ext cx="1112520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1. List the top 3 and bottom 3 makers for the fiscal years 2023 and 2024 in terms of the number of 2-wheelers sold.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55" y="914400"/>
            <a:ext cx="3695700" cy="2476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9" y="3429000"/>
            <a:ext cx="3705225" cy="2657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914400"/>
            <a:ext cx="3581400" cy="2476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1" y="3428999"/>
            <a:ext cx="3581400" cy="2657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9645" y="914401"/>
            <a:ext cx="3629025" cy="2476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2736" y="3435926"/>
            <a:ext cx="3605934" cy="26505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5800" y="63246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Fiscal Year 2022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53000" y="6313055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Fiscal Year 2023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494142" y="6255328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Fiscal Year 2024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01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2. Identify the top 5 states with the highest penetration rate in 2-wheeler and 4-wheeler EV sales in FY 2024.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90800"/>
            <a:ext cx="3028950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2590800"/>
            <a:ext cx="2990850" cy="2257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6400" y="2057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2 - Wheelers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572019" y="2057400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4</a:t>
            </a:r>
            <a:r>
              <a:rPr lang="en-US" b="1" dirty="0" smtClean="0">
                <a:solidFill>
                  <a:schemeClr val="tx1"/>
                </a:solidFill>
              </a:rPr>
              <a:t> - Wheelers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05645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</TotalTime>
  <Words>1527</Words>
  <Application>Microsoft Office PowerPoint</Application>
  <PresentationFormat>Widescreen</PresentationFormat>
  <Paragraphs>132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Century Gothic</vt:lpstr>
      <vt:lpstr>Wingdings 3</vt:lpstr>
      <vt:lpstr>Slice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28</cp:revision>
  <dcterms:created xsi:type="dcterms:W3CDTF">2025-04-10T11:10:51Z</dcterms:created>
  <dcterms:modified xsi:type="dcterms:W3CDTF">2025-04-11T03:13:06Z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2024-08-24T00:00:00Z</vt:filetime>
  </property>
  <property fmtid="{D5CDD505-2E9C-101B-9397-08002B2CF9AE}" pid="3" name="LastSaved">
    <vt:filetime>2025-04-10T00:00:00Z</vt:filetime>
  </property>
</Properties>
</file>